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tegra Sans Extended Alt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800000000000000"/>
      <p:regular r:id="rId20"/>
    </p:embeddedFont>
    <p:embeddedFont>
      <p:font typeface="Montserrat Thin" charset="1" panose="00000300000000000000"/>
      <p:regular r:id="rId21"/>
    </p:embeddedFont>
    <p:embeddedFont>
      <p:font typeface="Montserrat Thin Italics" charset="1" panose="00000300000000000000"/>
      <p:regular r:id="rId22"/>
    </p:embeddedFont>
    <p:embeddedFont>
      <p:font typeface="Montserrat Extra-Light" charset="1" panose="00000300000000000000"/>
      <p:regular r:id="rId23"/>
    </p:embeddedFont>
    <p:embeddedFont>
      <p:font typeface="Montserrat Extra-Light Italics" charset="1" panose="00000300000000000000"/>
      <p:regular r:id="rId24"/>
    </p:embeddedFont>
    <p:embeddedFont>
      <p:font typeface="Montserrat Light" charset="1" panose="00000400000000000000"/>
      <p:regular r:id="rId25"/>
    </p:embeddedFont>
    <p:embeddedFont>
      <p:font typeface="Montserrat Light Italics" charset="1" panose="00000400000000000000"/>
      <p:regular r:id="rId26"/>
    </p:embeddedFont>
    <p:embeddedFont>
      <p:font typeface="Montserrat Medium" charset="1" panose="00000600000000000000"/>
      <p:regular r:id="rId27"/>
    </p:embeddedFont>
    <p:embeddedFont>
      <p:font typeface="Montserrat Medium Italics" charset="1" panose="00000600000000000000"/>
      <p:regular r:id="rId28"/>
    </p:embeddedFont>
    <p:embeddedFont>
      <p:font typeface="Montserrat Semi-Bold" charset="1" panose="00000700000000000000"/>
      <p:regular r:id="rId29"/>
    </p:embeddedFont>
    <p:embeddedFont>
      <p:font typeface="Montserrat Semi-Bold Italics" charset="1" panose="00000700000000000000"/>
      <p:regular r:id="rId30"/>
    </p:embeddedFont>
    <p:embeddedFont>
      <p:font typeface="Montserrat Ultra-Bold" charset="1" panose="00000900000000000000"/>
      <p:regular r:id="rId31"/>
    </p:embeddedFont>
    <p:embeddedFont>
      <p:font typeface="Montserrat Ultra-Bold Italics" charset="1" panose="00000900000000000000"/>
      <p:regular r:id="rId32"/>
    </p:embeddedFont>
    <p:embeddedFont>
      <p:font typeface="Montserrat Heavy" charset="1" panose="00000A00000000000000"/>
      <p:regular r:id="rId33"/>
    </p:embeddedFont>
    <p:embeddedFont>
      <p:font typeface="Montserrat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-1054140">
            <a:off x="5425074" y="5862615"/>
            <a:ext cx="8040836" cy="71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4AB7EE"/>
                </a:solidFill>
                <a:latin typeface="Artegra Sans Extended Alt"/>
              </a:rPr>
              <a:t>Created by: Alem Borcak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" t="0" r="-38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55714" y="3766180"/>
            <a:ext cx="10898234" cy="3086100"/>
            <a:chOff x="0" y="0"/>
            <a:chExt cx="287031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0317" cy="812800"/>
            </a:xfrm>
            <a:custGeom>
              <a:avLst/>
              <a:gdLst/>
              <a:ahLst/>
              <a:cxnLst/>
              <a:rect r="r" b="b" t="t" l="l"/>
              <a:pathLst>
                <a:path h="812800" w="2870317">
                  <a:moveTo>
                    <a:pt x="0" y="0"/>
                  </a:moveTo>
                  <a:lnTo>
                    <a:pt x="2870317" y="0"/>
                  </a:lnTo>
                  <a:lnTo>
                    <a:pt x="28703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34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031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647" y="-159240"/>
            <a:ext cx="19334478" cy="11091923"/>
            <a:chOff x="0" y="0"/>
            <a:chExt cx="5092208" cy="2921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2208" cy="2921330"/>
            </a:xfrm>
            <a:custGeom>
              <a:avLst/>
              <a:gdLst/>
              <a:ahLst/>
              <a:cxnLst/>
              <a:rect r="r" b="b" t="t" l="l"/>
              <a:pathLst>
                <a:path h="2921330" w="5092208">
                  <a:moveTo>
                    <a:pt x="0" y="0"/>
                  </a:moveTo>
                  <a:lnTo>
                    <a:pt x="5092208" y="0"/>
                  </a:lnTo>
                  <a:lnTo>
                    <a:pt x="5092208" y="2921330"/>
                  </a:lnTo>
                  <a:lnTo>
                    <a:pt x="0" y="2921330"/>
                  </a:lnTo>
                  <a:close/>
                </a:path>
              </a:pathLst>
            </a:custGeom>
            <a:solidFill>
              <a:srgbClr val="274480">
                <a:alpha val="80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2208" cy="295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441651" y="3709030"/>
            <a:ext cx="12391238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Impact on individuals and organizations: From personal files to large enterprises, no one is immune to ransomware attacks.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Financial motivations: Attackers seek financial gain through ransom payments, often demanding payment in cryptocurrency to remain anonymous.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104358"/>
            <a:ext cx="12391238" cy="85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Definition: Malicious software designed to encrypt files or lock users out of their systems until a ransom is paid.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Rapidly growing cyber threat: Ransomware attacks have become increasingly common and sophisticated.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59648" y="3473479"/>
            <a:ext cx="4314338" cy="4114800"/>
          </a:xfrm>
          <a:custGeom>
            <a:avLst/>
            <a:gdLst/>
            <a:ahLst/>
            <a:cxnLst/>
            <a:rect r="r" b="b" t="t" l="l"/>
            <a:pathLst>
              <a:path h="4114800" w="4314338">
                <a:moveTo>
                  <a:pt x="0" y="0"/>
                </a:moveTo>
                <a:lnTo>
                  <a:pt x="4314338" y="0"/>
                </a:lnTo>
                <a:lnTo>
                  <a:pt x="4314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64794" y="355606"/>
            <a:ext cx="6922815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Montserrat Bold Italics"/>
              </a:rPr>
              <a:t>~Introduction~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" t="0" r="-38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55714" y="3766180"/>
            <a:ext cx="10898234" cy="3086100"/>
            <a:chOff x="0" y="0"/>
            <a:chExt cx="287031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0317" cy="812800"/>
            </a:xfrm>
            <a:custGeom>
              <a:avLst/>
              <a:gdLst/>
              <a:ahLst/>
              <a:cxnLst/>
              <a:rect r="r" b="b" t="t" l="l"/>
              <a:pathLst>
                <a:path h="812800" w="2870317">
                  <a:moveTo>
                    <a:pt x="0" y="0"/>
                  </a:moveTo>
                  <a:lnTo>
                    <a:pt x="2870317" y="0"/>
                  </a:lnTo>
                  <a:lnTo>
                    <a:pt x="28703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34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031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647" y="-159240"/>
            <a:ext cx="19334478" cy="11091923"/>
            <a:chOff x="0" y="0"/>
            <a:chExt cx="5092208" cy="2921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2208" cy="2921330"/>
            </a:xfrm>
            <a:custGeom>
              <a:avLst/>
              <a:gdLst/>
              <a:ahLst/>
              <a:cxnLst/>
              <a:rect r="r" b="b" t="t" l="l"/>
              <a:pathLst>
                <a:path h="2921330" w="5092208">
                  <a:moveTo>
                    <a:pt x="0" y="0"/>
                  </a:moveTo>
                  <a:lnTo>
                    <a:pt x="5092208" y="0"/>
                  </a:lnTo>
                  <a:lnTo>
                    <a:pt x="5092208" y="2921330"/>
                  </a:lnTo>
                  <a:lnTo>
                    <a:pt x="0" y="2921330"/>
                  </a:lnTo>
                  <a:close/>
                </a:path>
              </a:pathLst>
            </a:custGeom>
            <a:solidFill>
              <a:srgbClr val="274480">
                <a:alpha val="80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2208" cy="295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71232" y="7698113"/>
            <a:ext cx="2434793" cy="2057400"/>
          </a:xfrm>
          <a:custGeom>
            <a:avLst/>
            <a:gdLst/>
            <a:ahLst/>
            <a:cxnLst/>
            <a:rect r="r" b="b" t="t" l="l"/>
            <a:pathLst>
              <a:path h="2057400" w="2434793">
                <a:moveTo>
                  <a:pt x="0" y="0"/>
                </a:moveTo>
                <a:lnTo>
                  <a:pt x="2434793" y="0"/>
                </a:lnTo>
                <a:lnTo>
                  <a:pt x="243479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06740" y="7191503"/>
            <a:ext cx="1852560" cy="1535309"/>
          </a:xfrm>
          <a:custGeom>
            <a:avLst/>
            <a:gdLst/>
            <a:ahLst/>
            <a:cxnLst/>
            <a:rect r="r" b="b" t="t" l="l"/>
            <a:pathLst>
              <a:path h="1535309" w="1852560">
                <a:moveTo>
                  <a:pt x="0" y="0"/>
                </a:moveTo>
                <a:lnTo>
                  <a:pt x="1852560" y="0"/>
                </a:lnTo>
                <a:lnTo>
                  <a:pt x="1852560" y="1535310"/>
                </a:lnTo>
                <a:lnTo>
                  <a:pt x="0" y="153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2681" y="3296414"/>
            <a:ext cx="2251267" cy="1325433"/>
          </a:xfrm>
          <a:custGeom>
            <a:avLst/>
            <a:gdLst/>
            <a:ahLst/>
            <a:cxnLst/>
            <a:rect r="r" b="b" t="t" l="l"/>
            <a:pathLst>
              <a:path h="1325433" w="2251267">
                <a:moveTo>
                  <a:pt x="0" y="0"/>
                </a:moveTo>
                <a:lnTo>
                  <a:pt x="2251267" y="0"/>
                </a:lnTo>
                <a:lnTo>
                  <a:pt x="2251267" y="1325434"/>
                </a:lnTo>
                <a:lnTo>
                  <a:pt x="0" y="1325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27735" y="3416329"/>
            <a:ext cx="12391238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Remote Desktop Protocol (RDP): Brute-forcing or exploiting weak RDP credentials to gain access.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Drive-by Downloads: Malicious code is silently downloaded onto the victim's system when visiting compromised websites.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M</a:t>
            </a:r>
            <a:r>
              <a:rPr lang="en-US" sz="3000">
                <a:solidFill>
                  <a:srgbClr val="FFFFFF"/>
                </a:solidFill>
                <a:latin typeface="Montserrat Bold"/>
              </a:rPr>
              <a:t>alvertising: Malicious advertisements on legitimate websites redirect users to sites hosting ransomware.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11443" y="2104358"/>
            <a:ext cx="12391238" cy="851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Phishing Emails: Attackers often use email attachments or links to distribute ransomware.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Exploit Kits: Leveraging vulnerabilities in software or operating systems to install ransomware.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2184234">
            <a:off x="1458025" y="2389054"/>
            <a:ext cx="1208279" cy="1342532"/>
          </a:xfrm>
          <a:custGeom>
            <a:avLst/>
            <a:gdLst/>
            <a:ahLst/>
            <a:cxnLst/>
            <a:rect r="r" b="b" t="t" l="l"/>
            <a:pathLst>
              <a:path h="1342532" w="1208279">
                <a:moveTo>
                  <a:pt x="0" y="0"/>
                </a:moveTo>
                <a:lnTo>
                  <a:pt x="1208279" y="0"/>
                </a:lnTo>
                <a:lnTo>
                  <a:pt x="1208279" y="1342531"/>
                </a:lnTo>
                <a:lnTo>
                  <a:pt x="0" y="13425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55752" y="4979951"/>
            <a:ext cx="974009" cy="1118382"/>
          </a:xfrm>
          <a:custGeom>
            <a:avLst/>
            <a:gdLst/>
            <a:ahLst/>
            <a:cxnLst/>
            <a:rect r="r" b="b" t="t" l="l"/>
            <a:pathLst>
              <a:path h="1118382" w="974009">
                <a:moveTo>
                  <a:pt x="0" y="0"/>
                </a:moveTo>
                <a:lnTo>
                  <a:pt x="974009" y="0"/>
                </a:lnTo>
                <a:lnTo>
                  <a:pt x="974009" y="1118382"/>
                </a:lnTo>
                <a:lnTo>
                  <a:pt x="0" y="11183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7259" y="4365597"/>
            <a:ext cx="3018765" cy="2347090"/>
          </a:xfrm>
          <a:custGeom>
            <a:avLst/>
            <a:gdLst/>
            <a:ahLst/>
            <a:cxnLst/>
            <a:rect r="r" b="b" t="t" l="l"/>
            <a:pathLst>
              <a:path h="2347090" w="3018765">
                <a:moveTo>
                  <a:pt x="0" y="0"/>
                </a:moveTo>
                <a:lnTo>
                  <a:pt x="3018766" y="0"/>
                </a:lnTo>
                <a:lnTo>
                  <a:pt x="3018766" y="2347090"/>
                </a:lnTo>
                <a:lnTo>
                  <a:pt x="0" y="23470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698" y="3473479"/>
            <a:ext cx="4285888" cy="4280530"/>
          </a:xfrm>
          <a:custGeom>
            <a:avLst/>
            <a:gdLst/>
            <a:ahLst/>
            <a:cxnLst/>
            <a:rect r="r" b="b" t="t" l="l"/>
            <a:pathLst>
              <a:path h="4280530" w="4285888">
                <a:moveTo>
                  <a:pt x="0" y="0"/>
                </a:moveTo>
                <a:lnTo>
                  <a:pt x="4285888" y="0"/>
                </a:lnTo>
                <a:lnTo>
                  <a:pt x="4285888" y="4280530"/>
                </a:lnTo>
                <a:lnTo>
                  <a:pt x="0" y="42805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47739" y="355606"/>
            <a:ext cx="955692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Montserrat Bold Italics"/>
              </a:rPr>
              <a:t>--Common Attacks--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27" t="0" r="-38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55714" y="3766180"/>
            <a:ext cx="10898234" cy="3086100"/>
            <a:chOff x="0" y="0"/>
            <a:chExt cx="2870317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0317" cy="812800"/>
            </a:xfrm>
            <a:custGeom>
              <a:avLst/>
              <a:gdLst/>
              <a:ahLst/>
              <a:cxnLst/>
              <a:rect r="r" b="b" t="t" l="l"/>
              <a:pathLst>
                <a:path h="812800" w="2870317">
                  <a:moveTo>
                    <a:pt x="0" y="0"/>
                  </a:moveTo>
                  <a:lnTo>
                    <a:pt x="2870317" y="0"/>
                  </a:lnTo>
                  <a:lnTo>
                    <a:pt x="287031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1345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0317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0647" y="-159240"/>
            <a:ext cx="19334478" cy="11091923"/>
            <a:chOff x="0" y="0"/>
            <a:chExt cx="5092208" cy="2921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2208" cy="2921330"/>
            </a:xfrm>
            <a:custGeom>
              <a:avLst/>
              <a:gdLst/>
              <a:ahLst/>
              <a:cxnLst/>
              <a:rect r="r" b="b" t="t" l="l"/>
              <a:pathLst>
                <a:path h="2921330" w="5092208">
                  <a:moveTo>
                    <a:pt x="0" y="0"/>
                  </a:moveTo>
                  <a:lnTo>
                    <a:pt x="5092208" y="0"/>
                  </a:lnTo>
                  <a:lnTo>
                    <a:pt x="5092208" y="2921330"/>
                  </a:lnTo>
                  <a:lnTo>
                    <a:pt x="0" y="2921330"/>
                  </a:lnTo>
                  <a:close/>
                </a:path>
              </a:pathLst>
            </a:custGeom>
            <a:solidFill>
              <a:srgbClr val="274480">
                <a:alpha val="80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92208" cy="295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30582" y="2524682"/>
            <a:ext cx="12391238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Encryption Process: Ransomware encrypts files using strong encryption algorithms, rendering them inaccessible without the decryption key.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Ransom Demands: Attackers demand payment in cryptocurrency, typically Bitcoin, in exchange for the decryption key.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Time Pressure: Attackers impose deadlines for ransom payment, often accompanied by threats of permanent data loss or increased ransom amounts.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02187" y="355606"/>
            <a:ext cx="6248028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Montserrat Bold Italics"/>
              </a:rPr>
              <a:t>$Encryption$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230293"/>
            <a:ext cx="19721857" cy="11199528"/>
            <a:chOff x="0" y="0"/>
            <a:chExt cx="5194234" cy="2949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94234" cy="2949670"/>
            </a:xfrm>
            <a:custGeom>
              <a:avLst/>
              <a:gdLst/>
              <a:ahLst/>
              <a:cxnLst/>
              <a:rect r="r" b="b" t="t" l="l"/>
              <a:pathLst>
                <a:path h="2949670" w="5194234">
                  <a:moveTo>
                    <a:pt x="0" y="0"/>
                  </a:moveTo>
                  <a:lnTo>
                    <a:pt x="5194234" y="0"/>
                  </a:lnTo>
                  <a:lnTo>
                    <a:pt x="5194234" y="2949670"/>
                  </a:lnTo>
                  <a:lnTo>
                    <a:pt x="0" y="294967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94234" cy="2987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30582" y="2111044"/>
            <a:ext cx="12391238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Notorious ransomware: WannaCry gained infamy for its widespread and devastating impact in 2017.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Unprecedented scale: WannaCry infected hundreds of thousands of computers across 150 countries within days of its emergence.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Exploited EternalBlue vulnerability: Leveraged a Windows SMB vulnerability to propagate rapidly across networks.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Alleged North Korean involvement: WannaCry was attributed to the Lazarus Group, a cybercrime organization linked to North Korea.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798281" y="355606"/>
            <a:ext cx="505584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Montserrat Bold Italics"/>
              </a:rPr>
              <a:t>WannaCry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230293"/>
            <a:ext cx="19721857" cy="11199528"/>
            <a:chOff x="0" y="0"/>
            <a:chExt cx="5194234" cy="2949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94234" cy="2949670"/>
            </a:xfrm>
            <a:custGeom>
              <a:avLst/>
              <a:gdLst/>
              <a:ahLst/>
              <a:cxnLst/>
              <a:rect r="r" b="b" t="t" l="l"/>
              <a:pathLst>
                <a:path h="2949670" w="5194234">
                  <a:moveTo>
                    <a:pt x="0" y="0"/>
                  </a:moveTo>
                  <a:lnTo>
                    <a:pt x="5194234" y="0"/>
                  </a:lnTo>
                  <a:lnTo>
                    <a:pt x="5194234" y="2949670"/>
                  </a:lnTo>
                  <a:lnTo>
                    <a:pt x="0" y="2949670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94234" cy="2987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16073" y="0"/>
            <a:ext cx="13883418" cy="10287000"/>
          </a:xfrm>
          <a:custGeom>
            <a:avLst/>
            <a:gdLst/>
            <a:ahLst/>
            <a:cxnLst/>
            <a:rect r="r" b="b" t="t" l="l"/>
            <a:pathLst>
              <a:path h="10287000" w="13883418">
                <a:moveTo>
                  <a:pt x="0" y="0"/>
                </a:moveTo>
                <a:lnTo>
                  <a:pt x="13883418" y="0"/>
                </a:lnTo>
                <a:lnTo>
                  <a:pt x="138834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7" r="0" b="-94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230293"/>
            <a:ext cx="19721857" cy="11199528"/>
            <a:chOff x="0" y="0"/>
            <a:chExt cx="5194234" cy="2949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94234" cy="2949670"/>
            </a:xfrm>
            <a:custGeom>
              <a:avLst/>
              <a:gdLst/>
              <a:ahLst/>
              <a:cxnLst/>
              <a:rect r="r" b="b" t="t" l="l"/>
              <a:pathLst>
                <a:path h="2949670" w="5194234">
                  <a:moveTo>
                    <a:pt x="0" y="0"/>
                  </a:moveTo>
                  <a:lnTo>
                    <a:pt x="5194234" y="0"/>
                  </a:lnTo>
                  <a:lnTo>
                    <a:pt x="5194234" y="2949670"/>
                  </a:lnTo>
                  <a:lnTo>
                    <a:pt x="0" y="294967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94234" cy="2987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30582" y="1938876"/>
            <a:ext cx="12391238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Initial infection vector: WannaCry primarily spread through phishing emails </a:t>
            </a:r>
            <a:r>
              <a:rPr lang="en-US" sz="3000">
                <a:solidFill>
                  <a:srgbClr val="FFFFFF"/>
                </a:solidFill>
                <a:latin typeface="Montserrat Bold"/>
              </a:rPr>
              <a:t>containing malicious attachments or links.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Worm-like behavior: Exploited EternalBlue vulnerability to self-propagate within networks, infecting connected devices.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Targeted critical infrastructure: Affected healthcare systems, government agencies, financial institutions, and businesses worldwide.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Global economic impact: Estimated financial losses in the billions of dollars, including ransom payments, recovery costs, and productivity losses.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8281" y="355606"/>
            <a:ext cx="505584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Montserrat Bold Italics"/>
              </a:rPr>
              <a:t>WannaCry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230293"/>
            <a:ext cx="19721857" cy="11199528"/>
            <a:chOff x="0" y="0"/>
            <a:chExt cx="5194234" cy="2949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94234" cy="2949670"/>
            </a:xfrm>
            <a:custGeom>
              <a:avLst/>
              <a:gdLst/>
              <a:ahLst/>
              <a:cxnLst/>
              <a:rect r="r" b="b" t="t" l="l"/>
              <a:pathLst>
                <a:path h="2949670" w="5194234">
                  <a:moveTo>
                    <a:pt x="0" y="0"/>
                  </a:moveTo>
                  <a:lnTo>
                    <a:pt x="5194234" y="0"/>
                  </a:lnTo>
                  <a:lnTo>
                    <a:pt x="5194234" y="2949670"/>
                  </a:lnTo>
                  <a:lnTo>
                    <a:pt x="0" y="2949670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194234" cy="2987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30582" y="1938876"/>
            <a:ext cx="12391238" cy="798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File encryption: WannaCry encrypted files on infected systems, rendering them inaccessible without the decryption key.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Bitcoin payments: Victims were instructed to pay ransom in Bitcoin to receive decryption keys, with payment deadlines to escalate urgency.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Varied ransom amounts: Initial ransom demands ranged from a few hundred to several thousand dollars, with increased amounts for delayed payments.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No guarantee of decryption: Paying the ransom did not guarantee decryption, as some victims reported receiving no response or decryption keys.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98281" y="355606"/>
            <a:ext cx="5055840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Montserrat Bold Italics"/>
              </a:rPr>
              <a:t>WannaCry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DAGA2IOguGk</dc:identifier>
  <dcterms:modified xsi:type="dcterms:W3CDTF">2011-08-01T06:04:30Z</dcterms:modified>
  <cp:revision>1</cp:revision>
  <dc:title>Created by: Alem Borcak</dc:title>
</cp:coreProperties>
</file>